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9" r:id="rId3"/>
    <p:sldId id="300" r:id="rId4"/>
    <p:sldId id="301" r:id="rId5"/>
    <p:sldId id="315" r:id="rId6"/>
    <p:sldId id="308" r:id="rId7"/>
    <p:sldId id="309" r:id="rId8"/>
    <p:sldId id="310" r:id="rId9"/>
    <p:sldId id="312" r:id="rId10"/>
    <p:sldId id="314" r:id="rId11"/>
    <p:sldId id="317" r:id="rId12"/>
    <p:sldId id="316" r:id="rId13"/>
    <p:sldId id="305" r:id="rId14"/>
    <p:sldId id="306" r:id="rId15"/>
    <p:sldId id="304" r:id="rId16"/>
    <p:sldId id="318" r:id="rId17"/>
    <p:sldId id="319" r:id="rId18"/>
    <p:sldId id="320" r:id="rId19"/>
    <p:sldId id="321" r:id="rId20"/>
    <p:sldId id="325" r:id="rId21"/>
    <p:sldId id="322" r:id="rId22"/>
    <p:sldId id="323" r:id="rId23"/>
    <p:sldId id="324" r:id="rId24"/>
    <p:sldId id="326" r:id="rId25"/>
    <p:sldId id="327" r:id="rId26"/>
    <p:sldId id="328" r:id="rId27"/>
    <p:sldId id="329" r:id="rId28"/>
  </p:sldIdLst>
  <p:sldSz cx="9144000" cy="6858000" type="screen4x3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082" autoAdjust="0"/>
  </p:normalViewPr>
  <p:slideViewPr>
    <p:cSldViewPr>
      <p:cViewPr varScale="1">
        <p:scale>
          <a:sx n="63" d="100"/>
          <a:sy n="63" d="100"/>
        </p:scale>
        <p:origin x="-1445" y="-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CB19CF-45BF-48FA-B0BE-C2DE03671CCF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8E343-BD5E-40C0-908B-2134C47228EB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088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36C07-7E76-46D3-B86B-6AF7C60E533E}" type="datetimeFigureOut">
              <a:rPr lang="nl-NL" smtClean="0"/>
              <a:t>23-6-2018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96D49-DAE3-40DE-93E0-41688E0A5016}" type="slidenum">
              <a:rPr lang="nl-NL" smtClean="0"/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Tree-based </a:t>
            </a:r>
            <a:r>
              <a:rPr lang="en-US" dirty="0"/>
              <a:t>Multilevel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972616" y="6425952"/>
            <a:ext cx="11017224" cy="432048"/>
          </a:xfrm>
        </p:spPr>
        <p:txBody>
          <a:bodyPr>
            <a:normAutofit/>
          </a:bodyPr>
          <a:lstStyle/>
          <a:p>
            <a:r>
              <a:rPr lang="nl-NL" sz="1800" dirty="0" smtClean="0"/>
              <a:t>Treatment </a:t>
            </a:r>
            <a:r>
              <a:rPr lang="nl-NL" sz="1800" dirty="0" err="1" smtClean="0"/>
              <a:t>Selection</a:t>
            </a:r>
            <a:r>
              <a:rPr lang="nl-NL" sz="1800" dirty="0" smtClean="0"/>
              <a:t> Idea Lab 2018	                			</a:t>
            </a:r>
            <a:r>
              <a:rPr lang="en-US" sz="1800" dirty="0" err="1" smtClean="0"/>
              <a:t>Marjolein</a:t>
            </a:r>
            <a:r>
              <a:rPr lang="en-US" sz="1800" dirty="0" smtClean="0"/>
              <a:t> </a:t>
            </a:r>
            <a:r>
              <a:rPr lang="en-US" sz="1800" dirty="0" err="1" smtClean="0"/>
              <a:t>Fokkema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99457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1: Predicting depression with personality scales</a:t>
            </a:r>
            <a:endParaRPr lang="nl-N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1" t="44188" r="19039" b="28611"/>
          <a:stretch/>
        </p:blipFill>
        <p:spPr bwMode="auto">
          <a:xfrm>
            <a:off x="107504" y="1916832"/>
            <a:ext cx="9036496" cy="2609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02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8" t="25300" r="39423" b="28205"/>
          <a:stretch/>
        </p:blipFill>
        <p:spPr bwMode="auto">
          <a:xfrm>
            <a:off x="1345104" y="1340768"/>
            <a:ext cx="6063807" cy="523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81" t="79722" r="19039" b="16065"/>
          <a:stretch/>
        </p:blipFill>
        <p:spPr bwMode="auto">
          <a:xfrm>
            <a:off x="323527" y="576196"/>
            <a:ext cx="13876479" cy="62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393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4" t="26146" r="16617" b="15147"/>
          <a:stretch/>
        </p:blipFill>
        <p:spPr bwMode="auto">
          <a:xfrm>
            <a:off x="251519" y="398584"/>
            <a:ext cx="10657185" cy="6368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91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‘Fixed-effects’ sampling structure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3599892" y="2579008"/>
            <a:ext cx="20162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</a:t>
            </a:r>
            <a:endParaRPr lang="nl-NL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245014" y="3083064"/>
            <a:ext cx="36004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779912" y="3083064"/>
            <a:ext cx="36004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510286" y="3083064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68044" y="3097168"/>
            <a:ext cx="72008" cy="70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" name="Rectangle 13"/>
          <p:cNvSpPr/>
          <p:nvPr/>
        </p:nvSpPr>
        <p:spPr>
          <a:xfrm>
            <a:off x="3023828" y="3823144"/>
            <a:ext cx="40120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621098" y="3836092"/>
            <a:ext cx="40120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4299389" y="3828668"/>
            <a:ext cx="40120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4839449" y="3823144"/>
            <a:ext cx="40120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/>
          <p:cNvSpPr/>
          <p:nvPr/>
        </p:nvSpPr>
        <p:spPr>
          <a:xfrm>
            <a:off x="5400092" y="3440812"/>
            <a:ext cx="216024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…</a:t>
            </a:r>
            <a:endParaRPr lang="nl-NL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6516216" y="3836092"/>
            <a:ext cx="2304256" cy="3929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1 sampling units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46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Multilevel or longitudinal data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3679095" y="2536334"/>
            <a:ext cx="20162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Population</a:t>
            </a:r>
            <a:endParaRPr lang="nl-NL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324217" y="3040390"/>
            <a:ext cx="36004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859115" y="3040390"/>
            <a:ext cx="36004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589489" y="3040390"/>
            <a:ext cx="0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047247" y="3054494"/>
            <a:ext cx="72008" cy="705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</p:cxnSp>
      <p:sp>
        <p:nvSpPr>
          <p:cNvPr id="14" name="Rectangle 13"/>
          <p:cNvSpPr/>
          <p:nvPr/>
        </p:nvSpPr>
        <p:spPr>
          <a:xfrm>
            <a:off x="3103031" y="3780470"/>
            <a:ext cx="40120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700301" y="3793418"/>
            <a:ext cx="40120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4378592" y="3785994"/>
            <a:ext cx="40120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4918652" y="3780470"/>
            <a:ext cx="401206" cy="3600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019623" y="4140510"/>
            <a:ext cx="72008" cy="55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175039" y="4146034"/>
            <a:ext cx="72008" cy="550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57979" y="4166406"/>
            <a:ext cx="0" cy="530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492661" y="4153458"/>
            <a:ext cx="93217" cy="543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700301" y="4153458"/>
            <a:ext cx="40319" cy="543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923560" y="4166406"/>
            <a:ext cx="0" cy="530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058242" y="4153458"/>
            <a:ext cx="93217" cy="543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306760" y="4153458"/>
            <a:ext cx="72008" cy="55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endCxn id="99" idx="0"/>
          </p:cNvCxnSpPr>
          <p:nvPr/>
        </p:nvCxnSpPr>
        <p:spPr>
          <a:xfrm flipH="1">
            <a:off x="4519856" y="4158982"/>
            <a:ext cx="14328" cy="554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100" idx="0"/>
          </p:cNvCxnSpPr>
          <p:nvPr/>
        </p:nvCxnSpPr>
        <p:spPr>
          <a:xfrm>
            <a:off x="4645116" y="4179354"/>
            <a:ext cx="71684" cy="5358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779798" y="4166406"/>
            <a:ext cx="93217" cy="543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919427" y="4696574"/>
            <a:ext cx="136305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2" name="Rectangle 91"/>
          <p:cNvSpPr/>
          <p:nvPr/>
        </p:nvSpPr>
        <p:spPr>
          <a:xfrm>
            <a:off x="3106728" y="4696574"/>
            <a:ext cx="156888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3" name="Rectangle 92"/>
          <p:cNvSpPr/>
          <p:nvPr/>
        </p:nvSpPr>
        <p:spPr>
          <a:xfrm>
            <a:off x="3324217" y="4696574"/>
            <a:ext cx="138854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4" name="Rectangle 93"/>
          <p:cNvSpPr/>
          <p:nvPr/>
        </p:nvSpPr>
        <p:spPr>
          <a:xfrm>
            <a:off x="3535727" y="4695026"/>
            <a:ext cx="143368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5" name="Rectangle 94"/>
          <p:cNvSpPr/>
          <p:nvPr/>
        </p:nvSpPr>
        <p:spPr>
          <a:xfrm>
            <a:off x="3723973" y="4704958"/>
            <a:ext cx="136305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6" name="Rectangle 95"/>
          <p:cNvSpPr/>
          <p:nvPr/>
        </p:nvSpPr>
        <p:spPr>
          <a:xfrm>
            <a:off x="3911274" y="4704958"/>
            <a:ext cx="127861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7" name="Rectangle 96"/>
          <p:cNvSpPr/>
          <p:nvPr/>
        </p:nvSpPr>
        <p:spPr>
          <a:xfrm>
            <a:off x="4088205" y="4704958"/>
            <a:ext cx="138854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Rectangle 97"/>
          <p:cNvSpPr/>
          <p:nvPr/>
        </p:nvSpPr>
        <p:spPr>
          <a:xfrm>
            <a:off x="4271080" y="4709522"/>
            <a:ext cx="143368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9" name="Rectangle 98"/>
          <p:cNvSpPr/>
          <p:nvPr/>
        </p:nvSpPr>
        <p:spPr>
          <a:xfrm>
            <a:off x="4448172" y="4713322"/>
            <a:ext cx="143368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Rectangle 99"/>
          <p:cNvSpPr/>
          <p:nvPr/>
        </p:nvSpPr>
        <p:spPr>
          <a:xfrm>
            <a:off x="4645116" y="4715212"/>
            <a:ext cx="143368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3" name="Rectangle 102"/>
          <p:cNvSpPr/>
          <p:nvPr/>
        </p:nvSpPr>
        <p:spPr>
          <a:xfrm>
            <a:off x="4832003" y="4723596"/>
            <a:ext cx="143368" cy="14401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4" name="Rectangle 103"/>
          <p:cNvSpPr/>
          <p:nvPr/>
        </p:nvSpPr>
        <p:spPr>
          <a:xfrm>
            <a:off x="5635093" y="4380912"/>
            <a:ext cx="216024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…</a:t>
            </a:r>
            <a:endParaRPr lang="nl-NL" sz="2800" b="1" dirty="0"/>
          </a:p>
        </p:txBody>
      </p:sp>
      <p:sp>
        <p:nvSpPr>
          <p:cNvPr id="106" name="Rectangle 105"/>
          <p:cNvSpPr/>
          <p:nvPr/>
        </p:nvSpPr>
        <p:spPr>
          <a:xfrm>
            <a:off x="5556807" y="3443868"/>
            <a:ext cx="216024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…</a:t>
            </a:r>
            <a:endParaRPr lang="nl-NL" sz="2800" b="1" dirty="0"/>
          </a:p>
        </p:txBody>
      </p:sp>
      <p:sp>
        <p:nvSpPr>
          <p:cNvPr id="107" name="Rectangle 106"/>
          <p:cNvSpPr/>
          <p:nvPr/>
        </p:nvSpPr>
        <p:spPr>
          <a:xfrm>
            <a:off x="6483805" y="3854750"/>
            <a:ext cx="2304256" cy="39298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2 sampling units</a:t>
            </a:r>
            <a:endParaRPr lang="nl-NL" dirty="0"/>
          </a:p>
        </p:txBody>
      </p:sp>
      <p:sp>
        <p:nvSpPr>
          <p:cNvPr id="108" name="Rectangle 107"/>
          <p:cNvSpPr/>
          <p:nvPr/>
        </p:nvSpPr>
        <p:spPr>
          <a:xfrm>
            <a:off x="6483805" y="4599110"/>
            <a:ext cx="2304256" cy="3929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1 sampling units</a:t>
            </a:r>
            <a:endParaRPr lang="nl-NL" dirty="0"/>
          </a:p>
        </p:txBody>
      </p:sp>
      <p:sp>
        <p:nvSpPr>
          <p:cNvPr id="38" name="Rectangle 37"/>
          <p:cNvSpPr/>
          <p:nvPr/>
        </p:nvSpPr>
        <p:spPr>
          <a:xfrm>
            <a:off x="4563774" y="5301208"/>
            <a:ext cx="216024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…</a:t>
            </a:r>
            <a:endParaRPr lang="nl-NL" sz="2800" b="1" dirty="0"/>
          </a:p>
        </p:txBody>
      </p:sp>
      <p:sp>
        <p:nvSpPr>
          <p:cNvPr id="39" name="Rectangle 38"/>
          <p:cNvSpPr/>
          <p:nvPr/>
        </p:nvSpPr>
        <p:spPr>
          <a:xfrm>
            <a:off x="7527921" y="5373216"/>
            <a:ext cx="216024" cy="14401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…</a:t>
            </a:r>
            <a:endParaRPr lang="nl-NL" sz="2800" b="1" dirty="0"/>
          </a:p>
        </p:txBody>
      </p:sp>
    </p:spTree>
    <p:extLst>
      <p:ext uri="{BB962C8B-B14F-4D97-AF65-F5344CB8AC3E}">
        <p14:creationId xmlns:p14="http://schemas.microsoft.com/office/powerpoint/2010/main" val="4753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Multilevel or longitudinal data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bg2">
                  <a:lumMod val="50000"/>
                </a:schemeClr>
              </a:buClr>
              <a:buSzPct val="60000"/>
              <a:buNone/>
            </a:pPr>
            <a:r>
              <a:rPr lang="nl-NL" dirty="0" err="1" smtClean="0">
                <a:latin typeface="Calibri" pitchFamily="34" charset="0"/>
              </a:rPr>
              <a:t>Usual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 smtClean="0">
                <a:latin typeface="Calibri" pitchFamily="34" charset="0"/>
              </a:rPr>
              <a:t>mixed-</a:t>
            </a:r>
            <a:r>
              <a:rPr lang="nl-NL" dirty="0" err="1" smtClean="0">
                <a:latin typeface="Calibri" pitchFamily="34" charset="0"/>
              </a:rPr>
              <a:t>effects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 smtClean="0">
                <a:latin typeface="Calibri" pitchFamily="34" charset="0"/>
              </a:rPr>
              <a:t>model</a:t>
            </a:r>
            <a:r>
              <a:rPr lang="nl-NL" dirty="0">
                <a:latin typeface="Calibri" pitchFamily="34" charset="0"/>
              </a:rPr>
              <a:t>: </a:t>
            </a:r>
            <a:r>
              <a:rPr lang="nl-NL" b="1" i="1" dirty="0" smtClean="0">
                <a:latin typeface="Calibri" pitchFamily="34" charset="0"/>
              </a:rPr>
              <a:t>y </a:t>
            </a:r>
            <a:r>
              <a:rPr lang="nl-NL" b="1" i="1" dirty="0">
                <a:latin typeface="Calibri" pitchFamily="34" charset="0"/>
              </a:rPr>
              <a:t>= X</a:t>
            </a:r>
            <a:r>
              <a:rPr lang="el-GR" b="1" i="1" dirty="0">
                <a:latin typeface="Calibri" pitchFamily="34" charset="0"/>
                <a:cs typeface="Times New Roman"/>
              </a:rPr>
              <a:t>β</a:t>
            </a:r>
            <a:r>
              <a:rPr lang="nl-NL" b="1" i="1" dirty="0">
                <a:latin typeface="Calibri" pitchFamily="34" charset="0"/>
                <a:cs typeface="Times New Roman"/>
              </a:rPr>
              <a:t> + </a:t>
            </a:r>
            <a:r>
              <a:rPr lang="nl-NL" b="1" i="1" dirty="0" err="1">
                <a:latin typeface="Calibri" pitchFamily="34" charset="0"/>
                <a:cs typeface="Times New Roman"/>
              </a:rPr>
              <a:t>Zb</a:t>
            </a:r>
            <a:r>
              <a:rPr lang="nl-NL" b="1" i="1" dirty="0">
                <a:latin typeface="Calibri" pitchFamily="34" charset="0"/>
                <a:cs typeface="Times New Roman"/>
              </a:rPr>
              <a:t> + </a:t>
            </a:r>
            <a:r>
              <a:rPr lang="el-GR" b="1" i="1" dirty="0">
                <a:latin typeface="Calibri" pitchFamily="34" charset="0"/>
                <a:cs typeface="Times New Roman"/>
              </a:rPr>
              <a:t>ε</a:t>
            </a:r>
            <a:endParaRPr lang="nl-NL" i="1" baseline="-25000" dirty="0">
              <a:latin typeface="Calibri" pitchFamily="34" charset="0"/>
            </a:endParaRPr>
          </a:p>
          <a:p>
            <a:pPr lvl="1"/>
            <a:r>
              <a:rPr lang="nl-NL" dirty="0" err="1" smtClean="0">
                <a:latin typeface="Calibri" pitchFamily="34" charset="0"/>
              </a:rPr>
              <a:t>Fixed-effects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>
                <a:latin typeface="Calibri" pitchFamily="34" charset="0"/>
              </a:rPr>
              <a:t>(</a:t>
            </a:r>
            <a:r>
              <a:rPr lang="nl-NL" dirty="0" err="1">
                <a:latin typeface="Calibri" pitchFamily="34" charset="0"/>
              </a:rPr>
              <a:t>population</a:t>
            </a:r>
            <a:r>
              <a:rPr lang="nl-NL" dirty="0">
                <a:latin typeface="Calibri" pitchFamily="34" charset="0"/>
              </a:rPr>
              <a:t> level) </a:t>
            </a:r>
            <a:r>
              <a:rPr lang="nl-NL" dirty="0" smtClean="0">
                <a:latin typeface="Calibri" pitchFamily="34" charset="0"/>
              </a:rPr>
              <a:t>part </a:t>
            </a:r>
            <a:r>
              <a:rPr lang="nl-NL" b="1" i="1" dirty="0">
                <a:latin typeface="Calibri" pitchFamily="34" charset="0"/>
              </a:rPr>
              <a:t>X</a:t>
            </a:r>
            <a:r>
              <a:rPr lang="el-GR" b="1" i="1" dirty="0" smtClean="0">
                <a:latin typeface="Calibri" pitchFamily="34" charset="0"/>
                <a:cs typeface="Times New Roman"/>
              </a:rPr>
              <a:t>β</a:t>
            </a:r>
            <a:endParaRPr lang="en-US" b="1" i="1" dirty="0">
              <a:latin typeface="Calibri" pitchFamily="34" charset="0"/>
              <a:cs typeface="Times New Roman"/>
            </a:endParaRPr>
          </a:p>
          <a:p>
            <a:pPr lvl="1"/>
            <a:r>
              <a:rPr lang="nl-NL" dirty="0" smtClean="0">
                <a:latin typeface="Calibri" pitchFamily="34" charset="0"/>
                <a:cs typeface="Times New Roman"/>
              </a:rPr>
              <a:t>Random-</a:t>
            </a:r>
            <a:r>
              <a:rPr lang="nl-NL" dirty="0" err="1" smtClean="0">
                <a:latin typeface="Calibri" pitchFamily="34" charset="0"/>
                <a:cs typeface="Times New Roman"/>
              </a:rPr>
              <a:t>effects</a:t>
            </a:r>
            <a:r>
              <a:rPr lang="nl-NL" dirty="0" smtClean="0">
                <a:latin typeface="Calibri" pitchFamily="34" charset="0"/>
                <a:cs typeface="Times New Roman"/>
              </a:rPr>
              <a:t> </a:t>
            </a:r>
            <a:r>
              <a:rPr lang="nl-NL" dirty="0">
                <a:latin typeface="Calibri" pitchFamily="34" charset="0"/>
                <a:cs typeface="Times New Roman"/>
              </a:rPr>
              <a:t>(cluster-</a:t>
            </a:r>
            <a:r>
              <a:rPr lang="nl-NL" dirty="0" err="1">
                <a:latin typeface="Calibri" pitchFamily="34" charset="0"/>
                <a:cs typeface="Times New Roman"/>
              </a:rPr>
              <a:t>specific</a:t>
            </a:r>
            <a:r>
              <a:rPr lang="nl-NL" dirty="0">
                <a:latin typeface="Calibri" pitchFamily="34" charset="0"/>
                <a:cs typeface="Times New Roman"/>
              </a:rPr>
              <a:t>) </a:t>
            </a:r>
            <a:r>
              <a:rPr lang="nl-NL" dirty="0" smtClean="0">
                <a:latin typeface="Calibri" pitchFamily="34" charset="0"/>
                <a:cs typeface="Times New Roman"/>
              </a:rPr>
              <a:t>part </a:t>
            </a:r>
            <a:r>
              <a:rPr lang="nl-NL" b="1" i="1" dirty="0" err="1" smtClean="0">
                <a:latin typeface="Calibri" pitchFamily="34" charset="0"/>
                <a:cs typeface="Times New Roman"/>
              </a:rPr>
              <a:t>Zb</a:t>
            </a:r>
            <a:endParaRPr lang="nl-NL" b="1" i="1" baseline="-25000" dirty="0" smtClean="0">
              <a:latin typeface="Calibri" pitchFamily="34" charset="0"/>
              <a:cs typeface="Times New Roman"/>
            </a:endParaRPr>
          </a:p>
          <a:p>
            <a:pPr marL="0" indent="0">
              <a:buNone/>
            </a:pPr>
            <a:endParaRPr lang="nl-NL" dirty="0" smtClean="0">
              <a:latin typeface="Calibri" pitchFamily="34" charset="0"/>
            </a:endParaRPr>
          </a:p>
          <a:p>
            <a:pPr marL="0" indent="0">
              <a:buClr>
                <a:schemeClr val="bg2">
                  <a:lumMod val="50000"/>
                </a:schemeClr>
              </a:buClr>
              <a:buSzPct val="60000"/>
              <a:buNone/>
            </a:pPr>
            <a:r>
              <a:rPr lang="nl-NL" dirty="0">
                <a:latin typeface="Calibri" pitchFamily="34" charset="0"/>
              </a:rPr>
              <a:t>M</a:t>
            </a:r>
            <a:r>
              <a:rPr lang="nl-NL" dirty="0" smtClean="0">
                <a:latin typeface="Calibri" pitchFamily="34" charset="0"/>
              </a:rPr>
              <a:t>ixed-</a:t>
            </a:r>
            <a:r>
              <a:rPr lang="nl-NL" dirty="0" err="1" smtClean="0">
                <a:latin typeface="Calibri" pitchFamily="34" charset="0"/>
              </a:rPr>
              <a:t>effects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 smtClean="0">
                <a:latin typeface="Calibri" pitchFamily="34" charset="0"/>
              </a:rPr>
              <a:t>model </a:t>
            </a:r>
            <a:r>
              <a:rPr lang="nl-NL" dirty="0" smtClean="0">
                <a:latin typeface="Calibri" pitchFamily="34" charset="0"/>
              </a:rPr>
              <a:t>trees </a:t>
            </a:r>
            <a:r>
              <a:rPr lang="nl-NL" dirty="0" smtClean="0">
                <a:latin typeface="Calibri" pitchFamily="34" charset="0"/>
              </a:rPr>
              <a:t>(Fokkema et al</a:t>
            </a:r>
            <a:r>
              <a:rPr lang="nl-NL" dirty="0" smtClean="0">
                <a:latin typeface="Calibri" pitchFamily="34" charset="0"/>
              </a:rPr>
              <a:t>., in </a:t>
            </a:r>
            <a:r>
              <a:rPr lang="nl-NL" dirty="0" err="1" smtClean="0">
                <a:latin typeface="Calibri" pitchFamily="34" charset="0"/>
              </a:rPr>
              <a:t>press</a:t>
            </a:r>
            <a:r>
              <a:rPr lang="nl-NL" dirty="0" smtClean="0">
                <a:latin typeface="Calibri" pitchFamily="34" charset="0"/>
              </a:rPr>
              <a:t>):</a:t>
            </a:r>
            <a:endParaRPr lang="nl-NL" dirty="0">
              <a:latin typeface="Calibri" pitchFamily="34" charset="0"/>
            </a:endParaRPr>
          </a:p>
          <a:p>
            <a:pPr lvl="1"/>
            <a:r>
              <a:rPr lang="nl-NL" dirty="0" err="1" smtClean="0">
                <a:latin typeface="Calibri" pitchFamily="34" charset="0"/>
              </a:rPr>
              <a:t>Fixed-effects</a:t>
            </a:r>
            <a:r>
              <a:rPr lang="nl-NL" dirty="0" smtClean="0">
                <a:latin typeface="Calibri" pitchFamily="34" charset="0"/>
              </a:rPr>
              <a:t> part </a:t>
            </a:r>
            <a:r>
              <a:rPr lang="nl-NL" b="1" i="1" dirty="0" smtClean="0">
                <a:latin typeface="Calibri" pitchFamily="34" charset="0"/>
              </a:rPr>
              <a:t>X</a:t>
            </a:r>
            <a:r>
              <a:rPr lang="el-GR" b="1" i="1" dirty="0">
                <a:latin typeface="Calibri" pitchFamily="34" charset="0"/>
                <a:cs typeface="Times New Roman"/>
              </a:rPr>
              <a:t>β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dirty="0" smtClean="0">
                <a:latin typeface="Calibri" pitchFamily="34" charset="0"/>
              </a:rPr>
              <a:t>is </a:t>
            </a:r>
            <a:r>
              <a:rPr lang="nl-NL" dirty="0" err="1" smtClean="0">
                <a:latin typeface="Calibri" pitchFamily="34" charset="0"/>
              </a:rPr>
              <a:t>replaced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 err="1" smtClean="0">
                <a:latin typeface="Calibri" pitchFamily="34" charset="0"/>
              </a:rPr>
              <a:t>by</a:t>
            </a:r>
            <a:r>
              <a:rPr lang="nl-NL" dirty="0" smtClean="0">
                <a:latin typeface="Calibri" pitchFamily="34" charset="0"/>
              </a:rPr>
              <a:t> a tree </a:t>
            </a:r>
            <a:endParaRPr lang="nl-NL" dirty="0">
              <a:latin typeface="Calibri" pitchFamily="34" charset="0"/>
            </a:endParaRPr>
          </a:p>
          <a:p>
            <a:pPr lvl="1"/>
            <a:r>
              <a:rPr lang="nl-NL" dirty="0" smtClean="0">
                <a:latin typeface="Calibri" pitchFamily="34" charset="0"/>
              </a:rPr>
              <a:t>Random </a:t>
            </a:r>
            <a:r>
              <a:rPr lang="nl-NL" dirty="0" err="1">
                <a:latin typeface="Calibri" pitchFamily="34" charset="0"/>
              </a:rPr>
              <a:t>effects</a:t>
            </a:r>
            <a:r>
              <a:rPr lang="nl-NL" dirty="0">
                <a:latin typeface="Calibri" pitchFamily="34" charset="0"/>
              </a:rPr>
              <a:t> </a:t>
            </a:r>
            <a:r>
              <a:rPr lang="nl-NL" b="1" i="1" dirty="0">
                <a:latin typeface="Calibri" pitchFamily="34" charset="0"/>
              </a:rPr>
              <a:t>b </a:t>
            </a:r>
            <a:r>
              <a:rPr lang="nl-NL" dirty="0" err="1" smtClean="0">
                <a:latin typeface="Calibri" pitchFamily="34" charset="0"/>
              </a:rPr>
              <a:t>estimated</a:t>
            </a:r>
            <a:r>
              <a:rPr lang="nl-NL" dirty="0" smtClean="0">
                <a:latin typeface="Calibri" pitchFamily="34" charset="0"/>
              </a:rPr>
              <a:t> </a:t>
            </a:r>
            <a:r>
              <a:rPr lang="nl-NL" dirty="0" smtClean="0">
                <a:latin typeface="Calibri" pitchFamily="34" charset="0"/>
              </a:rPr>
              <a:t>as </a:t>
            </a:r>
            <a:r>
              <a:rPr lang="nl-NL" dirty="0" err="1">
                <a:latin typeface="Calibri" pitchFamily="34" charset="0"/>
              </a:rPr>
              <a:t>usual</a:t>
            </a:r>
            <a:r>
              <a:rPr lang="nl-NL" dirty="0">
                <a:latin typeface="Calibri" pitchFamily="34" charset="0"/>
              </a:rPr>
              <a:t> (</a:t>
            </a:r>
            <a:r>
              <a:rPr lang="nl-NL" dirty="0" err="1" smtClean="0">
                <a:latin typeface="Calibri" pitchFamily="34" charset="0"/>
              </a:rPr>
              <a:t>globally</a:t>
            </a:r>
            <a:r>
              <a:rPr lang="nl-NL" dirty="0" smtClean="0">
                <a:latin typeface="Calibri" pitchFamily="34" charset="0"/>
              </a:rPr>
              <a:t>)</a:t>
            </a:r>
            <a:endParaRPr lang="nl-NL" dirty="0">
              <a:latin typeface="Calibri" pitchFamily="34" charset="0"/>
            </a:endParaRPr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15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20" t="21021" r="18881" b="75088"/>
          <a:stretch/>
        </p:blipFill>
        <p:spPr bwMode="auto">
          <a:xfrm>
            <a:off x="107504" y="1556792"/>
            <a:ext cx="10977134" cy="45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4" t="36141" r="18027" b="31973"/>
          <a:stretch/>
        </p:blipFill>
        <p:spPr bwMode="auto">
          <a:xfrm>
            <a:off x="107504" y="2132856"/>
            <a:ext cx="11121297" cy="374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4" t="79412" r="18027" b="14211"/>
          <a:stretch/>
        </p:blipFill>
        <p:spPr bwMode="auto">
          <a:xfrm>
            <a:off x="126728" y="6043083"/>
            <a:ext cx="11121295" cy="748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Tijdelijke aanduiding voor inhoud 4" descr="974994452168fcccb7ab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9887" y="260648"/>
            <a:ext cx="1656184" cy="276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1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Specifying more complex </a:t>
            </a:r>
            <a:br>
              <a:rPr lang="en-US" dirty="0" smtClean="0"/>
            </a:br>
            <a:r>
              <a:rPr lang="en-US" dirty="0" smtClean="0"/>
              <a:t>random-effects structures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 smtClean="0"/>
              <a:t>E.g., nested cluster indicators: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r>
              <a:rPr lang="en-US" sz="2600" dirty="0" smtClean="0"/>
              <a:t>E.g., crossed cluster indicators: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 smtClean="0"/>
              <a:t>E.g., random slopes (in addition to random intercepts):</a:t>
            </a:r>
            <a:endParaRPr lang="nl-NL" sz="2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7" t="16315" r="28849" b="76228"/>
          <a:stretch/>
        </p:blipFill>
        <p:spPr bwMode="auto">
          <a:xfrm>
            <a:off x="119844" y="2204864"/>
            <a:ext cx="8964488" cy="88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3" t="28996" r="28783" b="63547"/>
          <a:stretch/>
        </p:blipFill>
        <p:spPr bwMode="auto">
          <a:xfrm>
            <a:off x="202305" y="4112895"/>
            <a:ext cx="8964488" cy="88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3" t="77773" r="28783" b="14770"/>
          <a:stretch/>
        </p:blipFill>
        <p:spPr bwMode="auto">
          <a:xfrm>
            <a:off x="202305" y="5971928"/>
            <a:ext cx="8964488" cy="886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34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13684" r="18191" b="20175"/>
          <a:stretch/>
        </p:blipFill>
        <p:spPr bwMode="auto">
          <a:xfrm>
            <a:off x="323528" y="476671"/>
            <a:ext cx="8820472" cy="613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62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8" t="16316" r="38618" b="21754"/>
          <a:stretch/>
        </p:blipFill>
        <p:spPr bwMode="auto">
          <a:xfrm>
            <a:off x="352128" y="548680"/>
            <a:ext cx="5904656" cy="6148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36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arenR"/>
            </a:pP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Introduction to trees</a:t>
            </a:r>
          </a:p>
          <a:p>
            <a:pPr marL="857250" lvl="1" indent="-457200">
              <a:buFontTx/>
              <a:buChar char="-"/>
            </a:pPr>
            <a:r>
              <a:rPr lang="en-US" dirty="0" smtClean="0"/>
              <a:t>Trees </a:t>
            </a:r>
            <a:r>
              <a:rPr lang="en-US" dirty="0" smtClean="0"/>
              <a:t>vs. linear </a:t>
            </a:r>
            <a:r>
              <a:rPr lang="en-US" dirty="0" smtClean="0"/>
              <a:t>models</a:t>
            </a:r>
          </a:p>
          <a:p>
            <a:pPr marL="857250" lvl="1" indent="-457200">
              <a:buFontTx/>
              <a:buChar char="-"/>
            </a:pPr>
            <a:r>
              <a:rPr lang="en-US" dirty="0" smtClean="0"/>
              <a:t>R ex. #1: Predicting depression using personality scales</a:t>
            </a:r>
            <a:endParaRPr lang="en-US" dirty="0" smtClean="0"/>
          </a:p>
          <a:p>
            <a:pPr marL="400050" lvl="1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arenR"/>
            </a:pPr>
            <a:r>
              <a:rPr lang="en-US" dirty="0" smtClean="0"/>
              <a:t>Trees for </a:t>
            </a:r>
            <a:r>
              <a:rPr lang="en-US" dirty="0" smtClean="0"/>
              <a:t>multilevel and longitudinal data </a:t>
            </a:r>
            <a:r>
              <a:rPr lang="en-US" dirty="0" smtClean="0"/>
              <a:t>(mixed-effects trees)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R ex. #2: Predicting </a:t>
            </a:r>
            <a:r>
              <a:rPr lang="en-US" dirty="0" smtClean="0"/>
              <a:t>treatment outcomes in a multi-center </a:t>
            </a:r>
            <a:r>
              <a:rPr lang="en-US" dirty="0" smtClean="0"/>
              <a:t>dataset</a:t>
            </a:r>
          </a:p>
          <a:p>
            <a:pPr lvl="1">
              <a:buFontTx/>
              <a:buChar char="-"/>
            </a:pPr>
            <a:r>
              <a:rPr lang="en-US" dirty="0" smtClean="0"/>
              <a:t>R ex. #3: Detecting </a:t>
            </a:r>
            <a:r>
              <a:rPr lang="en-US" dirty="0" smtClean="0"/>
              <a:t>treatment-subgroup interactions in a multi-center </a:t>
            </a:r>
            <a:r>
              <a:rPr lang="en-US" dirty="0" smtClean="0"/>
              <a:t>dataset</a:t>
            </a:r>
          </a:p>
        </p:txBody>
      </p:sp>
      <p:pic>
        <p:nvPicPr>
          <p:cNvPr id="4" name="Picture 2" descr="http://upload.wikimedia.org/wikipedia/en/7/70/Bob_at_Ease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1700808"/>
            <a:ext cx="3508898" cy="45365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68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Checking (</a:t>
            </a:r>
            <a:r>
              <a:rPr lang="en-US" dirty="0" err="1" smtClean="0"/>
              <a:t>mis</a:t>
            </a:r>
            <a:r>
              <a:rPr lang="en-US" dirty="0" smtClean="0"/>
              <a:t>-)specification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dirty="0" smtClean="0"/>
              <a:t>Estimation of random effects introduces assumptions about the data distribution and thereby possibilities for misspecification</a:t>
            </a:r>
          </a:p>
          <a:p>
            <a:pPr>
              <a:buFontTx/>
              <a:buChar char="-"/>
            </a:pPr>
            <a:r>
              <a:rPr lang="en-US" dirty="0" smtClean="0"/>
              <a:t>Misspecification may be difficult to detect, but plotting and inspecting the data can be of great help: </a:t>
            </a:r>
          </a:p>
          <a:p>
            <a:pPr lvl="1">
              <a:buFontTx/>
              <a:buChar char="-"/>
            </a:pPr>
            <a:r>
              <a:rPr lang="en-US" dirty="0" smtClean="0"/>
              <a:t>Plotting the tree and random effects already provides a check on (</a:t>
            </a:r>
            <a:r>
              <a:rPr lang="en-US" dirty="0" err="1" smtClean="0"/>
              <a:t>mis</a:t>
            </a:r>
            <a:r>
              <a:rPr lang="en-US" dirty="0" smtClean="0"/>
              <a:t>-)specification of the model</a:t>
            </a:r>
          </a:p>
          <a:p>
            <a:pPr lvl="2">
              <a:buFontTx/>
              <a:buChar char="-"/>
            </a:pPr>
            <a:r>
              <a:rPr lang="en-US" dirty="0" err="1" smtClean="0"/>
              <a:t>E.g</a:t>
            </a:r>
            <a:r>
              <a:rPr lang="en-US" dirty="0" smtClean="0"/>
              <a:t>, node-specific means and variances, outliers? </a:t>
            </a:r>
          </a:p>
          <a:p>
            <a:pPr lvl="1">
              <a:buFontTx/>
              <a:buChar char="-"/>
            </a:pPr>
            <a:r>
              <a:rPr lang="en-US" dirty="0" smtClean="0"/>
              <a:t>Residuals should also be checked, e.g., for possible </a:t>
            </a:r>
            <a:r>
              <a:rPr lang="en-US" dirty="0" err="1" smtClean="0"/>
              <a:t>heteroscedasticity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2227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10175" r="20559" b="78772"/>
          <a:stretch/>
        </p:blipFill>
        <p:spPr bwMode="auto">
          <a:xfrm>
            <a:off x="213430" y="476672"/>
            <a:ext cx="10119210" cy="1230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76" t="19649" r="42007" b="42807"/>
          <a:stretch/>
        </p:blipFill>
        <p:spPr bwMode="auto">
          <a:xfrm>
            <a:off x="611559" y="2132856"/>
            <a:ext cx="626671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97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27369" r="25000" b="63869"/>
          <a:stretch/>
        </p:blipFill>
        <p:spPr bwMode="auto">
          <a:xfrm>
            <a:off x="251519" y="692696"/>
            <a:ext cx="8861951" cy="93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3" t="44673" r="41080" b="16666"/>
          <a:stretch/>
        </p:blipFill>
        <p:spPr bwMode="auto">
          <a:xfrm>
            <a:off x="611559" y="1844824"/>
            <a:ext cx="6760369" cy="480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70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Detecting treatment outcome moderators and predictors in multilevel data</a:t>
            </a:r>
            <a:endParaRPr lang="nl-NL" sz="36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6" t="35614" r="27565" b="41754"/>
          <a:stretch/>
        </p:blipFill>
        <p:spPr bwMode="auto">
          <a:xfrm>
            <a:off x="323528" y="1844824"/>
            <a:ext cx="8635378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83" t="63650" r="19013" b="20702"/>
          <a:stretch/>
        </p:blipFill>
        <p:spPr bwMode="auto">
          <a:xfrm>
            <a:off x="301024" y="4527426"/>
            <a:ext cx="10197026" cy="1719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845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9" t="13509" r="32895" b="30702"/>
          <a:stretch/>
        </p:blipFill>
        <p:spPr bwMode="auto">
          <a:xfrm>
            <a:off x="683568" y="476672"/>
            <a:ext cx="7677835" cy="613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511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6" t="46140" r="12072" b="15439"/>
          <a:stretch/>
        </p:blipFill>
        <p:spPr bwMode="auto">
          <a:xfrm>
            <a:off x="179512" y="2348880"/>
            <a:ext cx="8862900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179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5" t="19824" r="38322" b="25088"/>
          <a:stretch/>
        </p:blipFill>
        <p:spPr bwMode="auto">
          <a:xfrm>
            <a:off x="1475656" y="1361020"/>
            <a:ext cx="5400600" cy="510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88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remarks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70000" lnSpcReduction="20000"/>
          </a:bodyPr>
          <a:lstStyle/>
          <a:p>
            <a:pPr>
              <a:buFontTx/>
              <a:buChar char="-"/>
            </a:pPr>
            <a:r>
              <a:rPr lang="en-US" dirty="0" smtClean="0"/>
              <a:t>Package </a:t>
            </a:r>
            <a:r>
              <a:rPr lang="en-US" dirty="0" err="1" smtClean="0"/>
              <a:t>glmertree</a:t>
            </a:r>
            <a:r>
              <a:rPr lang="en-US" dirty="0" smtClean="0"/>
              <a:t> offers quite some flexibility, you can adjust the model formula in many ways to suit your data and research question</a:t>
            </a:r>
          </a:p>
          <a:p>
            <a:pPr>
              <a:buFontTx/>
              <a:buChar char="-"/>
            </a:pPr>
            <a:r>
              <a:rPr lang="en-US" dirty="0" smtClean="0"/>
              <a:t>Should covariate be in the node-specific model or a partitioning variable?</a:t>
            </a:r>
          </a:p>
          <a:p>
            <a:pPr lvl="1">
              <a:buFontTx/>
              <a:buChar char="-"/>
            </a:pPr>
            <a:r>
              <a:rPr lang="en-US" dirty="0" smtClean="0"/>
              <a:t>Node-specific model is the confirmatory part</a:t>
            </a:r>
          </a:p>
          <a:p>
            <a:pPr lvl="2">
              <a:buFontTx/>
              <a:buChar char="-"/>
            </a:pPr>
            <a:r>
              <a:rPr lang="en-US" dirty="0" smtClean="0"/>
              <a:t>E.g., in RCT data, treatment should definitely be included as a predictor in the node-specific model</a:t>
            </a:r>
          </a:p>
          <a:p>
            <a:pPr lvl="1">
              <a:buFontTx/>
              <a:buChar char="-"/>
            </a:pPr>
            <a:r>
              <a:rPr lang="en-US" dirty="0" smtClean="0"/>
              <a:t>Partitioning variables are the exploratory part</a:t>
            </a:r>
          </a:p>
          <a:p>
            <a:pPr lvl="2">
              <a:buFontTx/>
              <a:buChar char="-"/>
            </a:pPr>
            <a:r>
              <a:rPr lang="en-US" dirty="0" smtClean="0"/>
              <a:t>E.g., possible predictors or moderators of response variable</a:t>
            </a:r>
          </a:p>
          <a:p>
            <a:pPr>
              <a:buFontTx/>
              <a:buChar char="-"/>
            </a:pPr>
            <a:r>
              <a:rPr lang="en-US" dirty="0" smtClean="0"/>
              <a:t>Current and future developments:</a:t>
            </a:r>
          </a:p>
          <a:p>
            <a:pPr lvl="1">
              <a:buFontTx/>
              <a:buChar char="-"/>
            </a:pPr>
            <a:r>
              <a:rPr lang="en-US" dirty="0" smtClean="0"/>
              <a:t>Methods for cluster-level partitioning variables</a:t>
            </a:r>
          </a:p>
          <a:p>
            <a:pPr lvl="2">
              <a:buFontTx/>
              <a:buChar char="-"/>
            </a:pPr>
            <a:r>
              <a:rPr lang="en-US" dirty="0" smtClean="0"/>
              <a:t>By default, partitioning variables assumed to be on lowest unit-level</a:t>
            </a:r>
          </a:p>
          <a:p>
            <a:pPr lvl="2">
              <a:buFontTx/>
              <a:buChar char="-"/>
            </a:pPr>
            <a:r>
              <a:rPr lang="en-US" dirty="0" smtClean="0"/>
              <a:t>Yields too high Type II error for cluster-level variables, for which ‘cluster’ argument should be employed (implemented in development version on R-Forge)</a:t>
            </a:r>
          </a:p>
          <a:p>
            <a:pPr lvl="1">
              <a:buFontTx/>
              <a:buChar char="-"/>
            </a:pPr>
            <a:r>
              <a:rPr lang="en-US" dirty="0" smtClean="0"/>
              <a:t>Partitioning growth curve models</a:t>
            </a:r>
          </a:p>
        </p:txBody>
      </p:sp>
    </p:spTree>
    <p:extLst>
      <p:ext uri="{BB962C8B-B14F-4D97-AF65-F5344CB8AC3E}">
        <p14:creationId xmlns:p14="http://schemas.microsoft.com/office/powerpoint/2010/main" val="364394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Assumed skills and knowledge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Tx/>
              <a:buChar char="-"/>
            </a:pPr>
            <a:r>
              <a:rPr lang="en-US" dirty="0" smtClean="0"/>
              <a:t>Some knowledge about and skill in fitting and interpreting generalized linear mixed-effects models (GLMs and GLMMs)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Some experience with fitting these models in R</a:t>
            </a:r>
          </a:p>
          <a:p>
            <a:pPr>
              <a:buFontTx/>
              <a:buChar char="-"/>
            </a:pPr>
            <a:r>
              <a:rPr lang="en-US" dirty="0" smtClean="0"/>
              <a:t>Slides, datasets and code with guidance digitally available at ………</a:t>
            </a:r>
          </a:p>
          <a:p>
            <a:pPr>
              <a:buFontTx/>
              <a:buChar char="-"/>
            </a:pPr>
            <a:r>
              <a:rPr lang="en-US" dirty="0" smtClean="0"/>
              <a:t>Copy and </a:t>
            </a:r>
            <a:r>
              <a:rPr lang="en-US" dirty="0"/>
              <a:t>execute code </a:t>
            </a:r>
            <a:r>
              <a:rPr lang="en-US" dirty="0" smtClean="0"/>
              <a:t>yourself, from file ‘Fitting_mixed-effects_trees_in_R.pdf’</a:t>
            </a:r>
          </a:p>
          <a:p>
            <a:pPr lvl="1">
              <a:buFontTx/>
              <a:buChar char="-"/>
            </a:pPr>
            <a:r>
              <a:rPr lang="en-US" dirty="0" smtClean="0"/>
              <a:t>Feel free to tweak, tune, adjust and comment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385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tree methods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Data-analytic flexibility</a:t>
            </a:r>
            <a:endParaRPr lang="en-US" dirty="0"/>
          </a:p>
          <a:p>
            <a:pPr lvl="1">
              <a:buFontTx/>
              <a:buChar char="-"/>
            </a:pPr>
            <a:r>
              <a:rPr lang="en-US" dirty="0" smtClean="0"/>
              <a:t>Predictor variables may be categorical, ordinal or continuous</a:t>
            </a:r>
          </a:p>
          <a:p>
            <a:pPr lvl="1">
              <a:buFontTx/>
              <a:buChar char="-"/>
            </a:pPr>
            <a:r>
              <a:rPr lang="en-US" dirty="0" smtClean="0"/>
              <a:t>No (or very few) assumptions about data distribution</a:t>
            </a:r>
            <a:endParaRPr lang="en-US" dirty="0"/>
          </a:p>
          <a:p>
            <a:pPr lvl="2">
              <a:buFontTx/>
              <a:buChar char="-"/>
            </a:pPr>
            <a:r>
              <a:rPr lang="en-US" dirty="0" smtClean="0"/>
              <a:t>E.g., no assumptions of linearity or additivity; interactions </a:t>
            </a:r>
            <a:r>
              <a:rPr lang="en-US" dirty="0" smtClean="0"/>
              <a:t>and non-linear </a:t>
            </a:r>
            <a:r>
              <a:rPr lang="en-US" dirty="0" smtClean="0"/>
              <a:t>effects automatically </a:t>
            </a:r>
            <a:r>
              <a:rPr lang="en-US" dirty="0" err="1" smtClean="0"/>
              <a:t>accomodated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Can deal with many potential </a:t>
            </a:r>
            <a:r>
              <a:rPr lang="en-US" dirty="0" smtClean="0"/>
              <a:t>predictors (p &gt; N no problem)</a:t>
            </a:r>
            <a:endParaRPr lang="en-US" dirty="0" smtClean="0"/>
          </a:p>
          <a:p>
            <a:pPr lvl="2">
              <a:buFontTx/>
              <a:buChar char="-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Easy to interpret and apply</a:t>
            </a:r>
          </a:p>
          <a:p>
            <a:pPr lvl="1">
              <a:buFontTx/>
              <a:buChar char="-"/>
            </a:pPr>
            <a:r>
              <a:rPr lang="en-US" dirty="0" smtClean="0"/>
              <a:t>Direct identification of subgroups</a:t>
            </a:r>
          </a:p>
          <a:p>
            <a:pPr lvl="1">
              <a:buFontTx/>
              <a:buChar char="-"/>
            </a:pPr>
            <a:r>
              <a:rPr lang="en-US" dirty="0" smtClean="0"/>
              <a:t>Easy to use in decision </a:t>
            </a:r>
            <a:r>
              <a:rPr lang="en-US" dirty="0" smtClean="0"/>
              <a:t>making (no formulas, no computation)</a:t>
            </a:r>
            <a:endParaRPr lang="en-US" dirty="0" smtClean="0"/>
          </a:p>
          <a:p>
            <a:pPr lvl="1">
              <a:buFontTx/>
              <a:buChar char="-"/>
            </a:pPr>
            <a:r>
              <a:rPr lang="en-US" dirty="0" smtClean="0"/>
              <a:t>Not all variables </a:t>
            </a:r>
            <a:r>
              <a:rPr lang="en-US" dirty="0" smtClean="0"/>
              <a:t>in model need </a:t>
            </a:r>
            <a:r>
              <a:rPr lang="en-US" dirty="0" smtClean="0"/>
              <a:t>be </a:t>
            </a:r>
            <a:r>
              <a:rPr lang="en-US" dirty="0" smtClean="0"/>
              <a:t>assessed for making decision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8082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Disadvantage of tree methods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 smtClean="0"/>
              <a:t>Instability: Small changes in data may yield very different tree</a:t>
            </a:r>
          </a:p>
          <a:p>
            <a:pPr marL="400050" lvl="1" indent="0">
              <a:buNone/>
            </a:pPr>
            <a:r>
              <a:rPr lang="en-US" dirty="0" smtClean="0"/>
              <a:t>   But:</a:t>
            </a:r>
          </a:p>
          <a:p>
            <a:pPr lvl="1">
              <a:buFontTx/>
              <a:buChar char="-"/>
            </a:pPr>
            <a:r>
              <a:rPr lang="en-US" dirty="0" smtClean="0"/>
              <a:t>Traditional (generalized) linear models are also unstable, changing tree structure just looks much worse than changing coefficients in linear model </a:t>
            </a:r>
          </a:p>
          <a:p>
            <a:pPr lvl="1">
              <a:buFontTx/>
              <a:buChar char="-"/>
            </a:pPr>
            <a:r>
              <a:rPr lang="en-US" dirty="0" smtClean="0"/>
              <a:t>Just as with (generalized) linear models, mixed-effects trees are more stable and accurate</a:t>
            </a:r>
          </a:p>
          <a:p>
            <a:pPr lvl="1">
              <a:buFontTx/>
              <a:buChar char="-"/>
            </a:pPr>
            <a:r>
              <a:rPr lang="en-US" dirty="0" smtClean="0"/>
              <a:t>For state-of-the-art predictive accuracy, use tree ensembles, but they provide suboptimal interpretability</a:t>
            </a:r>
          </a:p>
          <a:p>
            <a:pPr lvl="2">
              <a:buFontTx/>
              <a:buChar char="-"/>
            </a:pPr>
            <a:r>
              <a:rPr lang="en-US" dirty="0" smtClean="0"/>
              <a:t>Prediction rule ensembles strike balance between accuracy and interpretability. See R package pre (</a:t>
            </a:r>
            <a:r>
              <a:rPr lang="en-US" dirty="0" err="1" smtClean="0"/>
              <a:t>Fokkema</a:t>
            </a:r>
            <a:r>
              <a:rPr lang="en-US" dirty="0" smtClean="0"/>
              <a:t> &amp; </a:t>
            </a:r>
            <a:r>
              <a:rPr lang="en-US" dirty="0" err="1" smtClean="0"/>
              <a:t>Christoffersen</a:t>
            </a:r>
            <a:r>
              <a:rPr lang="en-US" dirty="0" smtClean="0"/>
              <a:t>, 2018).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808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Traditional (generalized) linear model vs. trees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0" t="39334" r="19064" b="54666"/>
          <a:stretch/>
        </p:blipFill>
        <p:spPr bwMode="auto">
          <a:xfrm>
            <a:off x="251520" y="1628800"/>
            <a:ext cx="11358880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8" t="13860" r="22730" b="29649"/>
          <a:stretch/>
        </p:blipFill>
        <p:spPr bwMode="auto">
          <a:xfrm>
            <a:off x="899592" y="2360320"/>
            <a:ext cx="6552728" cy="427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62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2" t="24167" r="16000" b="69398"/>
          <a:stretch/>
        </p:blipFill>
        <p:spPr bwMode="auto">
          <a:xfrm>
            <a:off x="251519" y="476672"/>
            <a:ext cx="11552769" cy="750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2" t="30476" r="16000" b="23999"/>
          <a:stretch/>
        </p:blipFill>
        <p:spPr bwMode="auto">
          <a:xfrm>
            <a:off x="279629" y="1365336"/>
            <a:ext cx="11552769" cy="531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9" t="9000" r="56986" b="87000"/>
          <a:stretch/>
        </p:blipFill>
        <p:spPr bwMode="auto">
          <a:xfrm>
            <a:off x="899593" y="5430306"/>
            <a:ext cx="7200800" cy="10950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79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9" t="36061" r="23782" b="15921"/>
          <a:stretch/>
        </p:blipFill>
        <p:spPr bwMode="auto">
          <a:xfrm>
            <a:off x="418778" y="1617784"/>
            <a:ext cx="9577064" cy="538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19" t="27384" r="23782" b="64529"/>
          <a:stretch/>
        </p:blipFill>
        <p:spPr bwMode="auto">
          <a:xfrm>
            <a:off x="266378" y="491490"/>
            <a:ext cx="9577064" cy="907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Oval 3"/>
          <p:cNvSpPr/>
          <p:nvPr/>
        </p:nvSpPr>
        <p:spPr>
          <a:xfrm>
            <a:off x="2267744" y="620688"/>
            <a:ext cx="2160240" cy="56581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4283968" y="620688"/>
            <a:ext cx="2160240" cy="565810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l 8"/>
          <p:cNvSpPr/>
          <p:nvPr/>
        </p:nvSpPr>
        <p:spPr>
          <a:xfrm>
            <a:off x="683568" y="4005064"/>
            <a:ext cx="2160240" cy="2664296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Oval 11"/>
          <p:cNvSpPr/>
          <p:nvPr/>
        </p:nvSpPr>
        <p:spPr>
          <a:xfrm>
            <a:off x="2627784" y="4005064"/>
            <a:ext cx="2160240" cy="2664296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Oval 12"/>
          <p:cNvSpPr/>
          <p:nvPr/>
        </p:nvSpPr>
        <p:spPr>
          <a:xfrm>
            <a:off x="4644008" y="4028678"/>
            <a:ext cx="2160240" cy="2664296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Oval 13"/>
          <p:cNvSpPr/>
          <p:nvPr/>
        </p:nvSpPr>
        <p:spPr>
          <a:xfrm>
            <a:off x="2051720" y="2060848"/>
            <a:ext cx="1368152" cy="576064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Oval 14"/>
          <p:cNvSpPr/>
          <p:nvPr/>
        </p:nvSpPr>
        <p:spPr>
          <a:xfrm>
            <a:off x="1027644" y="408127"/>
            <a:ext cx="1800200" cy="425121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Oval 15"/>
          <p:cNvSpPr/>
          <p:nvPr/>
        </p:nvSpPr>
        <p:spPr>
          <a:xfrm>
            <a:off x="266378" y="973937"/>
            <a:ext cx="1800200" cy="425121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Oval 17"/>
          <p:cNvSpPr/>
          <p:nvPr/>
        </p:nvSpPr>
        <p:spPr>
          <a:xfrm>
            <a:off x="1475656" y="768649"/>
            <a:ext cx="1152128" cy="353249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Oval 18"/>
          <p:cNvSpPr/>
          <p:nvPr/>
        </p:nvSpPr>
        <p:spPr>
          <a:xfrm>
            <a:off x="3959932" y="3429000"/>
            <a:ext cx="1368152" cy="576064"/>
          </a:xfrm>
          <a:prstGeom prst="ellipse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059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 animBg="1"/>
      <p:bldP spid="8" grpId="1" animBg="1"/>
      <p:bldP spid="9" grpId="0" animBg="1"/>
      <p:bldP spid="9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t="22735" r="29231" b="18975"/>
          <a:stretch/>
        </p:blipFill>
        <p:spPr bwMode="auto">
          <a:xfrm>
            <a:off x="736353" y="476672"/>
            <a:ext cx="3643393" cy="2862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t="7692" r="42115" b="57265"/>
          <a:stretch/>
        </p:blipFill>
        <p:spPr bwMode="auto">
          <a:xfrm>
            <a:off x="4644008" y="476672"/>
            <a:ext cx="4272242" cy="348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50" t="61024" r="41682" b="4787"/>
          <a:stretch/>
        </p:blipFill>
        <p:spPr bwMode="auto">
          <a:xfrm>
            <a:off x="179512" y="3453822"/>
            <a:ext cx="4348836" cy="3404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9" t="22735" r="29231" b="18975"/>
          <a:stretch/>
        </p:blipFill>
        <p:spPr bwMode="auto">
          <a:xfrm>
            <a:off x="1079612" y="836712"/>
            <a:ext cx="7128792" cy="5601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1" t="36061" r="38835" b="15921"/>
          <a:stretch/>
        </p:blipFill>
        <p:spPr bwMode="auto">
          <a:xfrm>
            <a:off x="5508104" y="3501008"/>
            <a:ext cx="3293392" cy="300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95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6691</TotalTime>
  <Words>648</Words>
  <Application>Microsoft Office PowerPoint</Application>
  <PresentationFormat>On-screen Show (4:3)</PresentationFormat>
  <Paragraphs>86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Office-thema</vt:lpstr>
      <vt:lpstr>Tree-based Multilevel Models</vt:lpstr>
      <vt:lpstr>Contents</vt:lpstr>
      <vt:lpstr>Assumed skills and knowledge</vt:lpstr>
      <vt:lpstr>Advantages of tree methods</vt:lpstr>
      <vt:lpstr>Disadvantage of tree methods</vt:lpstr>
      <vt:lpstr>Traditional (generalized) linear model vs. trees</vt:lpstr>
      <vt:lpstr>PowerPoint Presentation</vt:lpstr>
      <vt:lpstr>PowerPoint Presentation</vt:lpstr>
      <vt:lpstr>PowerPoint Presentation</vt:lpstr>
      <vt:lpstr>Example 1: Predicting depression with personality scales</vt:lpstr>
      <vt:lpstr>PowerPoint Presentation</vt:lpstr>
      <vt:lpstr>PowerPoint Presentation</vt:lpstr>
      <vt:lpstr>‘Fixed-effects’ sampling structure</vt:lpstr>
      <vt:lpstr>Multilevel or longitudinal data</vt:lpstr>
      <vt:lpstr>Multilevel or longitudinal data</vt:lpstr>
      <vt:lpstr>PowerPoint Presentation</vt:lpstr>
      <vt:lpstr>Specifying more complex  random-effects structures</vt:lpstr>
      <vt:lpstr>PowerPoint Presentation</vt:lpstr>
      <vt:lpstr>PowerPoint Presentation</vt:lpstr>
      <vt:lpstr>Checking (mis-)specification</vt:lpstr>
      <vt:lpstr>PowerPoint Presentation</vt:lpstr>
      <vt:lpstr>PowerPoint Presentation</vt:lpstr>
      <vt:lpstr>Detecting treatment outcome moderators and predictors in multilevel data</vt:lpstr>
      <vt:lpstr>PowerPoint Presentation</vt:lpstr>
      <vt:lpstr>PowerPoint Presentation</vt:lpstr>
      <vt:lpstr>PowerPoint Presentation</vt:lpstr>
      <vt:lpstr>Concluding remarks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Recursive partitioning methods or trees</dc:title>
  <dc:creator>Fokkema, M.</dc:creator>
  <cp:lastModifiedBy>Fokkema, M.</cp:lastModifiedBy>
  <cp:revision>66</cp:revision>
  <dcterms:created xsi:type="dcterms:W3CDTF">2017-05-03T15:00:18Z</dcterms:created>
  <dcterms:modified xsi:type="dcterms:W3CDTF">2018-06-24T07:44:40Z</dcterms:modified>
</cp:coreProperties>
</file>